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1"/>
  </p:notesMasterIdLst>
  <p:handoutMasterIdLst>
    <p:handoutMasterId r:id="rId42"/>
  </p:handoutMasterIdLst>
  <p:sldIdLst>
    <p:sldId id="340" r:id="rId2"/>
    <p:sldId id="324" r:id="rId3"/>
    <p:sldId id="257" r:id="rId4"/>
    <p:sldId id="301" r:id="rId5"/>
    <p:sldId id="256" r:id="rId6"/>
    <p:sldId id="325" r:id="rId7"/>
    <p:sldId id="332" r:id="rId8"/>
    <p:sldId id="323" r:id="rId9"/>
    <p:sldId id="326" r:id="rId10"/>
    <p:sldId id="328" r:id="rId11"/>
    <p:sldId id="338" r:id="rId12"/>
    <p:sldId id="290" r:id="rId13"/>
    <p:sldId id="302" r:id="rId14"/>
    <p:sldId id="303" r:id="rId15"/>
    <p:sldId id="337" r:id="rId16"/>
    <p:sldId id="305" r:id="rId17"/>
    <p:sldId id="327" r:id="rId18"/>
    <p:sldId id="339" r:id="rId19"/>
    <p:sldId id="336" r:id="rId20"/>
    <p:sldId id="329" r:id="rId21"/>
    <p:sldId id="306" r:id="rId22"/>
    <p:sldId id="308" r:id="rId23"/>
    <p:sldId id="267" r:id="rId24"/>
    <p:sldId id="268" r:id="rId25"/>
    <p:sldId id="269" r:id="rId26"/>
    <p:sldId id="307" r:id="rId27"/>
    <p:sldId id="311" r:id="rId28"/>
    <p:sldId id="273" r:id="rId29"/>
    <p:sldId id="275" r:id="rId30"/>
    <p:sldId id="277" r:id="rId31"/>
    <p:sldId id="279" r:id="rId32"/>
    <p:sldId id="281" r:id="rId33"/>
    <p:sldId id="283" r:id="rId34"/>
    <p:sldId id="285" r:id="rId35"/>
    <p:sldId id="271" r:id="rId36"/>
    <p:sldId id="309" r:id="rId37"/>
    <p:sldId id="330" r:id="rId38"/>
    <p:sldId id="322" r:id="rId39"/>
    <p:sldId id="287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94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1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C6CC3-CD19-4881-9D17-A33A31DAAEB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12E89-9EF5-41E3-8B7A-E788C2081B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244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20B11-22F3-4B57-91AC-D953CA88D92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71EFF-8B1C-4B61-9EEF-5E9E0EB9F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388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71EFF-8B1C-4B61-9EEF-5E9E0EB9F74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033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71EFF-8B1C-4B61-9EEF-5E9E0EB9F746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747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CBD4E-C49E-446E-BC82-113EE01E4E8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AAFEB-0448-4E9E-8037-5DBC943C28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2;\Desktop\&#1052;&#1086;&#1103;%20&#1084;&#1091;&#1079;&#1099;&#1082;&#1072;\&#1052;&#1077;&#1076;&#1083;&#1077;&#1085;&#1085;&#1099;&#1077;%20&#1090;&#1072;&#1085;&#1094;&#1099;\013%20Black%20-%20Wonderfull%20life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9980"/>
            <a:ext cx="8229600" cy="23669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Интегрированный урок «Лингвистические особенности русского, английского и немецкого языков. Сходства и различия»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284984"/>
            <a:ext cx="9036496" cy="2841179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Подготовили: </a:t>
            </a:r>
          </a:p>
          <a:p>
            <a:r>
              <a:rPr lang="ru-RU" sz="2400" dirty="0" smtClean="0"/>
              <a:t>учитель русского языка и литературы высшей квалификационной категории </a:t>
            </a:r>
            <a:r>
              <a:rPr lang="ru-RU" b="1" i="1" dirty="0" smtClean="0"/>
              <a:t>Малыхина А.И.</a:t>
            </a:r>
          </a:p>
          <a:p>
            <a:r>
              <a:rPr lang="ru-RU" sz="2200" dirty="0" smtClean="0"/>
              <a:t>Учитель английского языка высшей квалификационной категории</a:t>
            </a:r>
          </a:p>
          <a:p>
            <a:r>
              <a:rPr lang="ru-RU" sz="2200" dirty="0" smtClean="0"/>
              <a:t> </a:t>
            </a:r>
            <a:r>
              <a:rPr lang="ru-RU" b="1" i="1" dirty="0" smtClean="0"/>
              <a:t>Шум С.Н.</a:t>
            </a:r>
          </a:p>
          <a:p>
            <a:r>
              <a:rPr lang="ru-RU" sz="2200" dirty="0" smtClean="0"/>
              <a:t>Учитель немецкого языка первой квалификационной категории </a:t>
            </a:r>
            <a:r>
              <a:rPr lang="ru-RU" b="1" i="1" dirty="0" smtClean="0"/>
              <a:t>Хрусталева И.В.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60648"/>
            <a:ext cx="8003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МБОУ «Каргасокская СОШ-интернат №1»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112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5435" t="32368" r="20120" b="37632"/>
          <a:stretch>
            <a:fillRect/>
          </a:stretch>
        </p:blipFill>
        <p:spPr bwMode="auto">
          <a:xfrm>
            <a:off x="6228184" y="2492896"/>
            <a:ext cx="29158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ОРФОЭПИЯ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 l="21973" t="32105" r="27111" b="32880"/>
          <a:stretch>
            <a:fillRect/>
          </a:stretch>
        </p:blipFill>
        <p:spPr bwMode="auto">
          <a:xfrm>
            <a:off x="0" y="2492896"/>
            <a:ext cx="6624736" cy="256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357166"/>
            <a:ext cx="4214842" cy="8461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Согласные звуки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9600" dirty="0"/>
              <a:t>[и]</a:t>
            </a:r>
          </a:p>
          <a:p>
            <a:endParaRPr lang="ru-RU" sz="96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714488"/>
            <a:ext cx="4038600" cy="4525963"/>
          </a:xfrm>
        </p:spPr>
        <p:txBody>
          <a:bodyPr/>
          <a:lstStyle/>
          <a:p>
            <a:r>
              <a:rPr lang="ru-RU" sz="7200" dirty="0" smtClean="0"/>
              <a:t>[</a:t>
            </a:r>
            <a:r>
              <a:rPr lang="ru-RU" sz="7200" dirty="0" err="1" smtClean="0"/>
              <a:t>ф</a:t>
            </a:r>
            <a:r>
              <a:rPr lang="ru-RU" sz="7200" dirty="0" smtClean="0"/>
              <a:t>], [в]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1571612"/>
            <a:ext cx="21114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[</a:t>
            </a:r>
            <a:r>
              <a:rPr lang="ru-RU" sz="9600" dirty="0" err="1" smtClean="0">
                <a:solidFill>
                  <a:srgbClr val="FF0000"/>
                </a:solidFill>
              </a:rPr>
              <a:t>i</a:t>
            </a:r>
            <a:r>
              <a:rPr lang="ru-RU" sz="9600" dirty="0" smtClean="0">
                <a:solidFill>
                  <a:srgbClr val="FF0000"/>
                </a:solidFill>
              </a:rPr>
              <a:t>:</a:t>
            </a:r>
            <a:r>
              <a:rPr lang="ru-RU" sz="9600" dirty="0" smtClean="0"/>
              <a:t> ] </a:t>
            </a:r>
            <a:endParaRPr lang="ru-RU" sz="9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284984"/>
            <a:ext cx="18815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/>
              <a:t>[а] </a:t>
            </a:r>
            <a:endParaRPr lang="ru-RU" sz="9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3214686"/>
            <a:ext cx="241925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[</a:t>
            </a:r>
            <a:r>
              <a:rPr lang="en-GB" sz="9600" dirty="0" smtClean="0">
                <a:solidFill>
                  <a:srgbClr val="FF0000"/>
                </a:solidFill>
              </a:rPr>
              <a:t>a</a:t>
            </a:r>
            <a:r>
              <a:rPr lang="ru-RU" sz="9600" dirty="0" smtClean="0">
                <a:solidFill>
                  <a:srgbClr val="FF0000"/>
                </a:solidFill>
              </a:rPr>
              <a:t>:</a:t>
            </a:r>
            <a:r>
              <a:rPr lang="ru-RU" sz="9600" dirty="0" smtClean="0"/>
              <a:t>]  </a:t>
            </a:r>
            <a:endParaRPr lang="ru-RU" sz="9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42735" y="4857760"/>
            <a:ext cx="14991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[у]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4857760"/>
            <a:ext cx="217719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[</a:t>
            </a:r>
            <a:r>
              <a:rPr lang="en-US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9600" dirty="0" smtClean="0"/>
              <a:t>] </a:t>
            </a:r>
            <a:endParaRPr lang="ru-RU" sz="9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4000504"/>
            <a:ext cx="26853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2441575" algn="l"/>
              </a:tabLst>
            </a:pPr>
            <a:r>
              <a:rPr lang="ru-RU" sz="7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[т], [</a:t>
            </a:r>
            <a:r>
              <a:rPr lang="ru-RU" sz="72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</a:t>
            </a:r>
            <a:r>
              <a:rPr lang="ru-RU" sz="7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  <a:endParaRPr lang="ru-RU" sz="7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5286388"/>
            <a:ext cx="249299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2441575" algn="l"/>
              </a:tabLst>
            </a:pPr>
            <a:r>
              <a:rPr lang="ru-RU" sz="7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en-US" sz="7200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</a:t>
            </a:r>
            <a:r>
              <a:rPr lang="ru-RU" sz="7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], [</a:t>
            </a:r>
            <a:r>
              <a:rPr lang="en-US" sz="7200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</a:t>
            </a:r>
            <a:r>
              <a:rPr lang="ru-RU" sz="7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  <a:endParaRPr lang="ru-RU" sz="7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57818" y="2928934"/>
            <a:ext cx="266611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/>
              <a:t>[</a:t>
            </a:r>
            <a:r>
              <a:rPr lang="en-US" sz="7200" dirty="0" smtClean="0">
                <a:solidFill>
                  <a:srgbClr val="0000FF"/>
                </a:solidFill>
              </a:rPr>
              <a:t>f</a:t>
            </a:r>
            <a:r>
              <a:rPr lang="ru-RU" sz="7200" dirty="0" smtClean="0"/>
              <a:t>],  [</a:t>
            </a:r>
            <a:r>
              <a:rPr lang="en-US" sz="7200" dirty="0" smtClean="0">
                <a:solidFill>
                  <a:srgbClr val="0000FF"/>
                </a:solidFill>
              </a:rPr>
              <a:t>v</a:t>
            </a:r>
            <a:r>
              <a:rPr lang="ru-RU" sz="7200" dirty="0" smtClean="0"/>
              <a:t>]</a:t>
            </a:r>
            <a:endParaRPr lang="ru-RU" sz="7200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428604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Гласные звуки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49011"/>
              </p:ext>
            </p:extLst>
          </p:nvPr>
        </p:nvGraphicFramePr>
        <p:xfrm>
          <a:off x="0" y="116633"/>
          <a:ext cx="9144000" cy="7132320"/>
        </p:xfrm>
        <a:graphic>
          <a:graphicData uri="http://schemas.openxmlformats.org/drawingml/2006/table">
            <a:tbl>
              <a:tblPr/>
              <a:tblGrid>
                <a:gridCol w="1032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0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88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1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2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sng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Русский язык</a:t>
                      </a: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sng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Английский язык</a:t>
                      </a: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sng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Немецкий язык</a:t>
                      </a:r>
                      <a:endParaRPr lang="ru-RU" sz="2400" b="1" i="1" u="sng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6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Орфоэпия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Гласные короче и по тону немного выше.</a:t>
                      </a:r>
                    </a:p>
                    <a:p>
                      <a:pPr marL="457200" indent="-45720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    Звонкий согласный в конце слова оглушается, потому что находится в конечном положении.</a:t>
                      </a:r>
                      <a:endParaRPr lang="ru-RU" sz="2400" b="1" baseline="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1.Гласные</a:t>
                      </a: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протяжнее и ниже по тону.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2. Некоторые фонемы произносятся более энергично.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3. При произнесении звуков положение</a:t>
                      </a: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 губ, зубов,</a:t>
                      </a: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языка, нёба иное.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Конечные согласные не оглушаются, произносятся чётко.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1. Гласные произносятся отчетливо и напряженно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2.Согласные</a:t>
                      </a:r>
                      <a:r>
                        <a:rPr lang="ru-RU" sz="20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произносятся с большим напряжением и при сильном выдохе.</a:t>
                      </a:r>
                      <a:endParaRPr lang="ru-RU" sz="2000" b="1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 smtClean="0">
                          <a:latin typeface="+mn-lt"/>
                          <a:ea typeface="Calibri"/>
                          <a:cs typeface="Times New Roman"/>
                        </a:rPr>
                        <a:t>При произнесении звуков положение</a:t>
                      </a:r>
                      <a:r>
                        <a:rPr lang="ru-RU" sz="2000" b="1" dirty="0" smtClean="0">
                          <a:latin typeface="+mn-lt"/>
                          <a:ea typeface="Calibri"/>
                          <a:cs typeface="Times New Roman"/>
                        </a:rPr>
                        <a:t> губ, зубов,</a:t>
                      </a:r>
                      <a:r>
                        <a:rPr lang="ru-RU" sz="2000" b="1" baseline="0" dirty="0" smtClean="0">
                          <a:latin typeface="+mn-lt"/>
                          <a:ea typeface="Calibri"/>
                          <a:cs typeface="Times New Roman"/>
                        </a:rPr>
                        <a:t> языка, нёба иное.</a:t>
                      </a:r>
                      <a:endParaRPr lang="ru-RU" sz="20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Звонкие согласные в немецком языке оглушаются не только в конце слова, но и в конце слога.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33662" t="32952" r="28634" b="34761"/>
          <a:stretch>
            <a:fillRect/>
          </a:stretch>
        </p:blipFill>
        <p:spPr bwMode="auto">
          <a:xfrm>
            <a:off x="0" y="1340768"/>
            <a:ext cx="914400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Лексикология и фразеология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35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96448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SzPts val="1400"/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Прослушайте </a:t>
            </a: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тексты, 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выпишите </a:t>
            </a: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слова, которые покажутся вам похожими на русские. </a:t>
            </a:r>
            <a:endParaRPr lang="ru-RU" sz="4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SzPts val="1400"/>
              <a:buFont typeface="+mj-lt"/>
              <a:buAutoNum type="arabicParenR"/>
            </a:pPr>
            <a:r>
              <a:rPr lang="ru-RU" sz="3600" b="1" dirty="0" smtClean="0"/>
              <a:t>Какие </a:t>
            </a:r>
            <a:r>
              <a:rPr lang="ru-RU" sz="3600" b="1" dirty="0"/>
              <a:t>слова вы выписали? </a:t>
            </a:r>
            <a:endParaRPr lang="ru-RU" sz="3600" b="1" dirty="0" smtClean="0"/>
          </a:p>
          <a:p>
            <a:pPr marL="342900" indent="-342900" algn="just">
              <a:buSzPts val="1400"/>
              <a:buFont typeface="+mj-lt"/>
              <a:buAutoNum type="arabicParenR"/>
            </a:pPr>
            <a:r>
              <a:rPr lang="ru-RU" sz="3600" b="1" dirty="0" smtClean="0"/>
              <a:t>Какова </a:t>
            </a:r>
            <a:r>
              <a:rPr lang="ru-RU" sz="3600" b="1" dirty="0"/>
              <a:t>тема текста? </a:t>
            </a:r>
            <a:endParaRPr lang="ru-RU" sz="3600" b="1" dirty="0" smtClean="0"/>
          </a:p>
          <a:p>
            <a:pPr marL="342900" indent="-342900" algn="just">
              <a:buSzPts val="1400"/>
              <a:buFont typeface="+mj-lt"/>
              <a:buAutoNum type="arabicParenR"/>
            </a:pPr>
            <a:r>
              <a:rPr lang="ru-RU" sz="3600" b="1" dirty="0" smtClean="0"/>
              <a:t>Почему </a:t>
            </a:r>
            <a:r>
              <a:rPr lang="ru-RU" sz="3600" b="1" dirty="0"/>
              <a:t>вы так решили</a:t>
            </a:r>
            <a:r>
              <a:rPr lang="ru-RU" sz="3600" b="1" dirty="0" smtClean="0"/>
              <a:t>?</a:t>
            </a:r>
          </a:p>
          <a:p>
            <a:pPr lvl="0" algn="just">
              <a:spcAft>
                <a:spcPts val="0"/>
              </a:spcAft>
              <a:buSzPts val="1400"/>
            </a:pP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1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1" y="1"/>
            <a:ext cx="81439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err="1" smtClean="0"/>
              <a:t>Клатч</a:t>
            </a:r>
            <a:r>
              <a:rPr lang="ru-RU" sz="6000" b="1" i="1" dirty="0" smtClean="0"/>
              <a:t>, дуршлаг, бизнесмен, шприц, бутерброд, </a:t>
            </a:r>
            <a:r>
              <a:rPr lang="ru-RU" sz="6000" b="1" i="1" dirty="0"/>
              <a:t>актриса,</a:t>
            </a:r>
            <a:r>
              <a:rPr lang="ru-RU" sz="6000" b="1" dirty="0"/>
              <a:t> </a:t>
            </a:r>
          </a:p>
          <a:p>
            <a:r>
              <a:rPr lang="ru-RU" sz="6000" b="1" dirty="0" smtClean="0"/>
              <a:t>бестселлер, </a:t>
            </a:r>
            <a:r>
              <a:rPr lang="ru-RU" sz="6000" b="1" i="1" dirty="0" smtClean="0"/>
              <a:t>вундеркинд, блицкриг, спортсмен 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029379996"/>
      </p:ext>
    </p:extLst>
  </p:cSld>
  <p:clrMapOvr>
    <a:masterClrMapping/>
  </p:clrMapOvr>
  <p:transition spd="slow">
    <p:checke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1" y="1"/>
            <a:ext cx="81439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err="1" smtClean="0">
                <a:solidFill>
                  <a:srgbClr val="FF0000"/>
                </a:solidFill>
              </a:rPr>
              <a:t>Клатч</a:t>
            </a:r>
            <a:r>
              <a:rPr lang="ru-RU" sz="6000" b="1" i="1" dirty="0" smtClean="0"/>
              <a:t>, дуршлаг, </a:t>
            </a:r>
            <a:r>
              <a:rPr lang="ru-RU" sz="6000" b="1" i="1" dirty="0" smtClean="0">
                <a:solidFill>
                  <a:srgbClr val="FF0000"/>
                </a:solidFill>
              </a:rPr>
              <a:t>бизнесмен</a:t>
            </a:r>
            <a:r>
              <a:rPr lang="ru-RU" sz="6000" b="1" i="1" dirty="0" smtClean="0"/>
              <a:t>, шприц, бутерброд, </a:t>
            </a:r>
            <a:r>
              <a:rPr lang="ru-RU" sz="6000" b="1" dirty="0" smtClean="0">
                <a:solidFill>
                  <a:srgbClr val="FF0000"/>
                </a:solidFill>
              </a:rPr>
              <a:t>бестселлер</a:t>
            </a:r>
            <a:r>
              <a:rPr lang="ru-RU" sz="6000" b="1" dirty="0" smtClean="0"/>
              <a:t>, </a:t>
            </a:r>
            <a:r>
              <a:rPr lang="ru-RU" sz="6000" b="1" i="1" dirty="0" smtClean="0"/>
              <a:t>вундеркинд, </a:t>
            </a:r>
            <a:r>
              <a:rPr lang="ru-RU" sz="6000" b="1" i="1" dirty="0" smtClean="0">
                <a:solidFill>
                  <a:srgbClr val="FF0000"/>
                </a:solidFill>
              </a:rPr>
              <a:t>актриса,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endParaRPr lang="ru-RU" sz="6000" b="1" dirty="0">
              <a:solidFill>
                <a:srgbClr val="FF0000"/>
              </a:solidFill>
            </a:endParaRPr>
          </a:p>
          <a:p>
            <a:r>
              <a:rPr lang="ru-RU" sz="6000" b="1" i="1" dirty="0" smtClean="0"/>
              <a:t>блицкриг, </a:t>
            </a:r>
            <a:r>
              <a:rPr lang="ru-RU" sz="6000" b="1" i="1" dirty="0" smtClean="0">
                <a:solidFill>
                  <a:srgbClr val="FF0000"/>
                </a:solidFill>
              </a:rPr>
              <a:t>спортсмен</a:t>
            </a:r>
            <a:r>
              <a:rPr lang="ru-RU" sz="6000" b="1" i="1" dirty="0" smtClean="0"/>
              <a:t> 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379996"/>
      </p:ext>
    </p:extLst>
  </p:cSld>
  <p:clrMapOvr>
    <a:masterClrMapping/>
  </p:clrMapOvr>
  <p:transition spd="slow">
    <p:checke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Знаете ли вы слова, которые на трех языках звучат одинаково? Почему?</a:t>
            </a:r>
            <a:endParaRPr lang="ru-RU" b="1" dirty="0"/>
          </a:p>
        </p:txBody>
      </p:sp>
      <p:pic>
        <p:nvPicPr>
          <p:cNvPr id="4" name="Содержимое 3" descr="drevo1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1316322"/>
            <a:ext cx="5184576" cy="539335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Лексическая работа</a:t>
            </a:r>
            <a:r>
              <a:rPr lang="ru-RU" b="1" dirty="0" smtClean="0">
                <a:solidFill>
                  <a:srgbClr val="0000FF"/>
                </a:solidFill>
              </a:rPr>
              <a:t>.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b="1" dirty="0">
                <a:solidFill>
                  <a:srgbClr val="0000FF"/>
                </a:solidFill>
              </a:rPr>
              <a:t>Узнал сам – поделись с товарищем.</a:t>
            </a:r>
            <a:br>
              <a:rPr lang="ru-RU" b="1" dirty="0">
                <a:solidFill>
                  <a:srgbClr val="0000FF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95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3370386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«Грамотеи»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564904"/>
            <a:ext cx="75724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ф</a:t>
            </a:r>
            <a:r>
              <a:rPr lang="ru-RU" sz="4800" b="1" dirty="0" smtClean="0"/>
              <a:t>окстрот</a:t>
            </a:r>
          </a:p>
          <a:p>
            <a:pPr algn="ctr"/>
            <a:r>
              <a:rPr lang="ru-RU" sz="4800" b="1" dirty="0"/>
              <a:t>к</a:t>
            </a:r>
            <a:r>
              <a:rPr lang="ru-RU" sz="4800" b="1" dirty="0" smtClean="0"/>
              <a:t>россворд</a:t>
            </a:r>
          </a:p>
          <a:p>
            <a:pPr algn="ctr"/>
            <a:r>
              <a:rPr lang="ru-RU" sz="4800" b="1" dirty="0"/>
              <a:t>б</a:t>
            </a:r>
            <a:r>
              <a:rPr lang="ru-RU" sz="4800" b="1" dirty="0" smtClean="0"/>
              <a:t>ухгалтер</a:t>
            </a:r>
          </a:p>
          <a:p>
            <a:pPr algn="ctr"/>
            <a:r>
              <a:rPr lang="ru-RU" sz="4800" b="1" dirty="0" smtClean="0"/>
              <a:t>фейерверк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61007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Ym4TcIBHw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1650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Фразеологическое лото</a:t>
            </a:r>
            <a:endParaRPr lang="ru-RU" b="1" i="1" dirty="0">
              <a:solidFill>
                <a:srgbClr val="0000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8285869"/>
              </p:ext>
            </p:extLst>
          </p:nvPr>
        </p:nvGraphicFramePr>
        <p:xfrm>
          <a:off x="0" y="928670"/>
          <a:ext cx="9396536" cy="5326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6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Head to head, face to face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глазу на глаз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 cool as a cucumber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покоен</a:t>
                      </a: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как удав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The rotten apple injures its </a:t>
                      </a:r>
                      <a:r>
                        <a:rPr lang="en-US" sz="2400" b="1" dirty="0" err="1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neighbours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аршивая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овца все стадо портит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two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peas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две капли воды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Nothing new under the sun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ичто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ново под луной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Head to head, face to face</a:t>
                      </a:r>
                      <a:endParaRPr lang="ru-RU" sz="2400" b="1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lang="ru-RU" sz="2400" b="1" dirty="0" smtClean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глазу на глаз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 have lost a tongue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зык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проглотить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 err="1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Not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worth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bean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роша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ломаного не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стоить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r>
                        <a:rPr lang="en-US" sz="2400" b="1" dirty="0" err="1" smtClean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ich</a:t>
                      </a:r>
                      <a:r>
                        <a:rPr lang="en-US" sz="2400" b="1" dirty="0" smtClean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etwas</a:t>
                      </a:r>
                      <a:r>
                        <a:rPr lang="en-US" sz="2400" b="1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hinter die </a:t>
                      </a:r>
                      <a:r>
                        <a:rPr lang="en-US" sz="2400" b="1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Ohren</a:t>
                      </a:r>
                      <a:r>
                        <a:rPr lang="en-US" sz="2400" b="1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schreiben</a:t>
                      </a:r>
                      <a:endParaRPr lang="ru-RU" sz="2400" b="1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  <a:r>
                        <a:rPr lang="ru-RU" sz="2400" b="1" dirty="0" smtClean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арубить </a:t>
                      </a:r>
                      <a:r>
                        <a:rPr lang="ru-RU" sz="2400" b="1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себе на носу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 err="1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reinen</a:t>
                      </a: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Tisch</a:t>
                      </a: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machen</a:t>
                      </a: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2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оставить </a:t>
                      </a: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точки над «i»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Alles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Butter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Всё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идёт как по маслу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30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 </a:t>
                      </a:r>
                      <a:r>
                        <a:rPr lang="ru-RU" sz="2400" b="1" dirty="0" err="1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Stich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lassen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росить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 произвол судьбы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833102"/>
              </p:ext>
            </p:extLst>
          </p:nvPr>
        </p:nvGraphicFramePr>
        <p:xfrm>
          <a:off x="-1" y="692696"/>
          <a:ext cx="9144000" cy="6344776"/>
        </p:xfrm>
        <a:graphic>
          <a:graphicData uri="http://schemas.openxmlformats.org/drawingml/2006/table">
            <a:tbl>
              <a:tblPr/>
              <a:tblGrid>
                <a:gridCol w="1547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5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0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06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sng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Русский язык</a:t>
                      </a: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sng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Английский язык</a:t>
                      </a: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sng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Немецкий язык</a:t>
                      </a:r>
                      <a:endParaRPr lang="ru-RU" sz="2800" b="1" i="1" u="sng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77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Лексикология     и фразеология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1.Некоторые слова произносятся одинаково, так как  языки принадлежат к одной языковой семье – индоевропейской.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2.Многие слова в русском языке заимствованы из английского и немецкого.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3.В</a:t>
                      </a:r>
                      <a:r>
                        <a:rPr lang="ru-RU" sz="2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трех</a:t>
                      </a: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 языках способы словообразования одинаковы.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4.Правописание некоторых</a:t>
                      </a:r>
                      <a:r>
                        <a:rPr lang="ru-RU" sz="2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заимствованных слов с непроверяемой гласной в корне можно проверить, если знать, из какого языка пришло слово и как оно пишется на этом языке.</a:t>
                      </a:r>
                      <a:endParaRPr lang="ru-RU" sz="2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2800" b="1" baseline="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39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 l="20710" t="56580" r="18129" b="12096"/>
          <a:stretch>
            <a:fillRect/>
          </a:stretch>
        </p:blipFill>
        <p:spPr bwMode="auto">
          <a:xfrm>
            <a:off x="0" y="1268760"/>
            <a:ext cx="914399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00FF"/>
                </a:solidFill>
              </a:rPr>
              <a:t>Морфология</a:t>
            </a:r>
            <a:endParaRPr lang="ru-RU" sz="6000" b="1" i="1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67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700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Translate into English.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/>
              <a:t>             </a:t>
            </a:r>
            <a:r>
              <a:rPr lang="ru-RU" sz="4000" b="1" dirty="0" smtClean="0"/>
              <a:t>Ü</a:t>
            </a:r>
            <a:r>
              <a:rPr lang="en-US" sz="4000" b="1" dirty="0" err="1" smtClean="0"/>
              <a:t>bersetzt</a:t>
            </a:r>
            <a:r>
              <a:rPr lang="en-US" sz="4000" b="1" dirty="0" smtClean="0"/>
              <a:t> auf Deutsch</a:t>
            </a:r>
            <a:endParaRPr lang="ru-RU" sz="4000" b="1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600" i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мужчина. Он высокий.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девочка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Она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красивая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медведь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коричневый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лягушка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Она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зелёная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стол.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круглый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 dir="vert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736" y="354640"/>
            <a:ext cx="59980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This is a man</a:t>
            </a:r>
            <a:r>
              <a:rPr lang="ru-RU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en-US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He is tall.</a:t>
            </a:r>
            <a:endParaRPr lang="ru-RU" sz="3200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28195" y="941541"/>
            <a:ext cx="7000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lang="en-US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This is a girl. She is nice.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35353" y="1422975"/>
            <a:ext cx="721523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r>
              <a:rPr lang="en-US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This is a bear. It is brown.</a:t>
            </a:r>
            <a:endParaRPr lang="ru-RU" sz="3200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36725"/>
            <a:ext cx="80688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en-US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This is a frog. It is green</a:t>
            </a:r>
            <a:r>
              <a:rPr lang="en-US" sz="36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0878" y="2113217"/>
            <a:ext cx="958592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en-US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This is a table. It is round</a:t>
            </a:r>
            <a:r>
              <a:rPr lang="en-US" sz="32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450255"/>
            <a:ext cx="71642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i="1" dirty="0">
                <a:solidFill>
                  <a:srgbClr val="0000FF"/>
                </a:solidFill>
              </a:rPr>
              <a:t>Das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ist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ein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Mann</a:t>
            </a:r>
            <a:r>
              <a:rPr lang="de-DE" sz="3600" b="1" i="1" dirty="0">
                <a:solidFill>
                  <a:srgbClr val="0000FF"/>
                </a:solidFill>
              </a:rPr>
              <a:t>.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Er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>
                <a:solidFill>
                  <a:srgbClr val="0000FF"/>
                </a:solidFill>
              </a:rPr>
              <a:t>ist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hoch</a:t>
            </a:r>
            <a:r>
              <a:rPr lang="de-DE" sz="3600" b="1" i="1" dirty="0">
                <a:solidFill>
                  <a:srgbClr val="0000FF"/>
                </a:solidFill>
              </a:rPr>
              <a:t>.</a:t>
            </a:r>
          </a:p>
          <a:p>
            <a:r>
              <a:rPr lang="de-DE" sz="3600" b="1" i="1" dirty="0" smtClean="0">
                <a:solidFill>
                  <a:srgbClr val="0000FF"/>
                </a:solidFill>
              </a:rPr>
              <a:t>Das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>
                <a:solidFill>
                  <a:srgbClr val="0000FF"/>
                </a:solidFill>
              </a:rPr>
              <a:t>ist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ein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Mädchen.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>
                <a:solidFill>
                  <a:srgbClr val="0000FF"/>
                </a:solidFill>
              </a:rPr>
              <a:t>Es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ist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schön</a:t>
            </a:r>
            <a:r>
              <a:rPr lang="de-DE" sz="3600" b="1" i="1" dirty="0">
                <a:solidFill>
                  <a:srgbClr val="0000FF"/>
                </a:solidFill>
              </a:rPr>
              <a:t>.</a:t>
            </a:r>
          </a:p>
          <a:p>
            <a:r>
              <a:rPr lang="de-DE" sz="3600" b="1" i="1" dirty="0">
                <a:solidFill>
                  <a:srgbClr val="0000FF"/>
                </a:solidFill>
              </a:rPr>
              <a:t>Das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ist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ein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>
                <a:solidFill>
                  <a:srgbClr val="0000FF"/>
                </a:solidFill>
              </a:rPr>
              <a:t>Bär. </a:t>
            </a:r>
            <a:r>
              <a:rPr lang="de-DE" sz="3600" b="1" i="1" dirty="0" smtClean="0">
                <a:solidFill>
                  <a:srgbClr val="0000FF"/>
                </a:solidFill>
              </a:rPr>
              <a:t>Er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ist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>
                <a:solidFill>
                  <a:srgbClr val="0000FF"/>
                </a:solidFill>
              </a:rPr>
              <a:t>braun.</a:t>
            </a:r>
          </a:p>
          <a:p>
            <a:r>
              <a:rPr lang="de-DE" sz="3600" b="1" i="1" dirty="0" smtClean="0">
                <a:solidFill>
                  <a:srgbClr val="0000FF"/>
                </a:solidFill>
              </a:rPr>
              <a:t>Das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>
                <a:solidFill>
                  <a:srgbClr val="0000FF"/>
                </a:solidFill>
              </a:rPr>
              <a:t>ist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ein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Frosch</a:t>
            </a:r>
            <a:r>
              <a:rPr lang="de-DE" sz="3600" b="1" i="1" dirty="0">
                <a:solidFill>
                  <a:srgbClr val="0000FF"/>
                </a:solidFill>
              </a:rPr>
              <a:t>. </a:t>
            </a:r>
            <a:r>
              <a:rPr lang="en-US" sz="3600" b="1" i="1" dirty="0" err="1" smtClean="0">
                <a:solidFill>
                  <a:srgbClr val="0000FF"/>
                </a:solidFill>
              </a:rPr>
              <a:t>Er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>
                <a:solidFill>
                  <a:srgbClr val="0000FF"/>
                </a:solidFill>
              </a:rPr>
              <a:t>ist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grün</a:t>
            </a:r>
            <a:r>
              <a:rPr lang="de-DE" sz="3600" b="1" i="1" dirty="0">
                <a:solidFill>
                  <a:srgbClr val="0000FF"/>
                </a:solidFill>
              </a:rPr>
              <a:t>.</a:t>
            </a:r>
          </a:p>
          <a:p>
            <a:r>
              <a:rPr lang="de-DE" sz="3600" b="1" i="1" dirty="0">
                <a:solidFill>
                  <a:srgbClr val="0000FF"/>
                </a:solidFill>
              </a:rPr>
              <a:t>Das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ist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ein </a:t>
            </a:r>
            <a:r>
              <a:rPr lang="de-DE" sz="3600" b="1" i="1" dirty="0">
                <a:solidFill>
                  <a:srgbClr val="0000FF"/>
                </a:solidFill>
              </a:rPr>
              <a:t>Tisch. Er 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ist</a:t>
            </a: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 smtClean="0">
                <a:solidFill>
                  <a:srgbClr val="0000FF"/>
                </a:solidFill>
              </a:rPr>
              <a:t> </a:t>
            </a:r>
            <a:r>
              <a:rPr lang="de-DE" sz="3600" b="1" i="1" dirty="0">
                <a:solidFill>
                  <a:srgbClr val="0000FF"/>
                </a:solidFill>
              </a:rPr>
              <a:t>rund.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" y="-430886"/>
            <a:ext cx="928690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rgbClr val="0000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FF"/>
                </a:solidFill>
              </a:rPr>
              <a:t>Проанализируйте </a:t>
            </a:r>
            <a:r>
              <a:rPr lang="ru-RU" sz="2800" b="1" dirty="0">
                <a:solidFill>
                  <a:srgbClr val="0000FF"/>
                </a:solidFill>
              </a:rPr>
              <a:t>предложения. </a:t>
            </a:r>
            <a:endParaRPr lang="ru-RU" sz="2800" b="1" dirty="0" smtClean="0">
              <a:solidFill>
                <a:srgbClr val="0000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FF"/>
                </a:solidFill>
              </a:rPr>
              <a:t>Определите </a:t>
            </a:r>
            <a:r>
              <a:rPr lang="ru-RU" sz="2800" b="1" dirty="0">
                <a:solidFill>
                  <a:srgbClr val="0000FF"/>
                </a:solidFill>
              </a:rPr>
              <a:t>время глаголов</a:t>
            </a:r>
            <a:r>
              <a:rPr lang="ru-RU" sz="2800" b="1" dirty="0" smtClean="0">
                <a:solidFill>
                  <a:srgbClr val="0000FF"/>
                </a:solidFill>
              </a:rPr>
              <a:t>.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Сейчас я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читаю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Я всегда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читаю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правильно.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Он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сейчас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спит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спит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хорошо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каждую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ночь.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Мы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пьём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чай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сейчас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Мы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пьём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чай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каждое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утро.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Они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идут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школу. Они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идут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школу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каждое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утро.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8522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Now I </a:t>
            </a:r>
            <a:r>
              <a:rPr lang="en-US" sz="2800" b="1" dirty="0" smtClean="0">
                <a:solidFill>
                  <a:srgbClr val="0000FF"/>
                </a:solidFill>
              </a:rPr>
              <a:t>am reading</a:t>
            </a:r>
            <a:r>
              <a:rPr lang="en-US" sz="2800" b="1" dirty="0" smtClean="0"/>
              <a:t>. I always </a:t>
            </a:r>
            <a:r>
              <a:rPr lang="en-US" sz="2800" b="1" dirty="0" smtClean="0">
                <a:solidFill>
                  <a:srgbClr val="0000FF"/>
                </a:solidFill>
              </a:rPr>
              <a:t>read </a:t>
            </a:r>
            <a:r>
              <a:rPr lang="en-US" sz="2800" b="1" dirty="0" smtClean="0"/>
              <a:t> right.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833865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C00FF"/>
                </a:solidFill>
              </a:rPr>
              <a:t>Now</a:t>
            </a:r>
            <a:r>
              <a:rPr lang="en-US" sz="2800" b="1" dirty="0" smtClean="0"/>
              <a:t> he </a:t>
            </a:r>
            <a:r>
              <a:rPr lang="en-US" sz="2800" b="1" dirty="0" smtClean="0">
                <a:solidFill>
                  <a:srgbClr val="FF0000"/>
                </a:solidFill>
              </a:rPr>
              <a:t>is sleeping</a:t>
            </a:r>
            <a:r>
              <a:rPr lang="en-US" sz="2800" b="1" dirty="0" smtClean="0"/>
              <a:t>. He </a:t>
            </a:r>
            <a:r>
              <a:rPr lang="en-US" sz="2800" b="1" dirty="0" smtClean="0">
                <a:solidFill>
                  <a:srgbClr val="FF0000"/>
                </a:solidFill>
              </a:rPr>
              <a:t>sleeps</a:t>
            </a:r>
            <a:r>
              <a:rPr lang="en-US" sz="2800" b="1" dirty="0" smtClean="0"/>
              <a:t>  well</a:t>
            </a:r>
            <a:r>
              <a:rPr lang="en-US" sz="2800" b="1" dirty="0" smtClean="0">
                <a:solidFill>
                  <a:srgbClr val="CC00FF"/>
                </a:solidFill>
              </a:rPr>
              <a:t> every </a:t>
            </a:r>
            <a:r>
              <a:rPr lang="en-US" sz="2800" b="1" dirty="0" smtClean="0"/>
              <a:t>night.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3835008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 </a:t>
            </a:r>
            <a:r>
              <a:rPr lang="en-US" sz="2800" b="1" dirty="0" smtClean="0">
                <a:solidFill>
                  <a:srgbClr val="0000FF"/>
                </a:solidFill>
              </a:rPr>
              <a:t>are drinking </a:t>
            </a:r>
            <a:r>
              <a:rPr lang="en-US" sz="2800" b="1" dirty="0" smtClean="0"/>
              <a:t>tea</a:t>
            </a:r>
            <a:r>
              <a:rPr lang="en-US" sz="2800" b="1" dirty="0" smtClean="0">
                <a:solidFill>
                  <a:srgbClr val="CC00FF"/>
                </a:solidFill>
              </a:rPr>
              <a:t> now</a:t>
            </a:r>
            <a:r>
              <a:rPr lang="en-US" sz="2800" b="1" dirty="0" smtClean="0"/>
              <a:t>.  We </a:t>
            </a:r>
            <a:r>
              <a:rPr lang="en-US" sz="2800" b="1" dirty="0" smtClean="0">
                <a:solidFill>
                  <a:srgbClr val="0000FF"/>
                </a:solidFill>
              </a:rPr>
              <a:t>drink</a:t>
            </a:r>
            <a:r>
              <a:rPr lang="en-US" sz="2800" b="1" dirty="0" smtClean="0"/>
              <a:t> tea </a:t>
            </a:r>
            <a:r>
              <a:rPr lang="en-US" sz="2800" b="1" dirty="0" smtClean="0">
                <a:solidFill>
                  <a:srgbClr val="CC00FF"/>
                </a:solidFill>
              </a:rPr>
              <a:t>every </a:t>
            </a:r>
            <a:r>
              <a:rPr lang="en-US" sz="2800" b="1" dirty="0" smtClean="0"/>
              <a:t>morning.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41168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They </a:t>
            </a:r>
            <a:r>
              <a:rPr lang="en-US" sz="2800" b="1" dirty="0" smtClean="0">
                <a:solidFill>
                  <a:srgbClr val="FF0000"/>
                </a:solidFill>
              </a:rPr>
              <a:t>are going </a:t>
            </a:r>
            <a:r>
              <a:rPr lang="en-US" sz="2800" b="1" dirty="0" smtClean="0"/>
              <a:t>to school </a:t>
            </a:r>
            <a:r>
              <a:rPr lang="en-US" sz="2800" b="1" dirty="0" smtClean="0">
                <a:solidFill>
                  <a:srgbClr val="CC00FF"/>
                </a:solidFill>
              </a:rPr>
              <a:t>now</a:t>
            </a:r>
            <a:r>
              <a:rPr lang="en-US" sz="2800" b="1" dirty="0" smtClean="0"/>
              <a:t>. They </a:t>
            </a:r>
            <a:r>
              <a:rPr lang="en-US" sz="2800" b="1" dirty="0" smtClean="0">
                <a:solidFill>
                  <a:srgbClr val="FF0000"/>
                </a:solidFill>
              </a:rPr>
              <a:t>go </a:t>
            </a:r>
            <a:r>
              <a:rPr lang="en-US" sz="2800" b="1" dirty="0" smtClean="0"/>
              <a:t>to school</a:t>
            </a:r>
            <a:r>
              <a:rPr lang="en-US" sz="2800" b="1" dirty="0" smtClean="0">
                <a:solidFill>
                  <a:srgbClr val="CC00FF"/>
                </a:solidFill>
              </a:rPr>
              <a:t> every </a:t>
            </a:r>
            <a:r>
              <a:rPr lang="en-US" sz="2800" b="1" dirty="0" smtClean="0"/>
              <a:t>day.</a:t>
            </a:r>
            <a:endParaRPr lang="ru-RU" sz="2800" b="1" dirty="0"/>
          </a:p>
        </p:txBody>
      </p:sp>
    </p:spTree>
  </p:cSld>
  <p:clrMapOvr>
    <a:masterClrMapping/>
  </p:clrMapOvr>
  <p:transition spd="slow">
    <p:push dir="u"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501147"/>
              </p:ext>
            </p:extLst>
          </p:nvPr>
        </p:nvGraphicFramePr>
        <p:xfrm>
          <a:off x="-37122" y="836712"/>
          <a:ext cx="9180513" cy="7375768"/>
        </p:xfrm>
        <a:graphic>
          <a:graphicData uri="http://schemas.openxmlformats.org/drawingml/2006/table">
            <a:tbl>
              <a:tblPr/>
              <a:tblGrid>
                <a:gridCol w="9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sng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Русский язык</a:t>
                      </a: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sng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Английский язык</a:t>
                      </a: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sng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Немецкий язык</a:t>
                      </a:r>
                      <a:endParaRPr lang="ru-RU" sz="2400" b="1" i="1" u="sng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45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Морфология</a:t>
                      </a:r>
                      <a:endParaRPr lang="ru-RU" sz="36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1.По</a:t>
                      </a: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роду различаются все существительные – одушевлённые и неодушевлённые.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Существует</a:t>
                      </a:r>
                      <a:r>
                        <a:rPr kumimoji="0"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только три времени: настоящее, прошедшее и будущее.</a:t>
                      </a: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роду различаются только слова, обозначающие людей.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Система</a:t>
                      </a:r>
                      <a:r>
                        <a:rPr kumimoji="0"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временных форм глагола разветвлена.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+mn-lt"/>
                          <a:ea typeface="Calibri"/>
                          <a:cs typeface="Times New Roman"/>
                        </a:rPr>
                        <a:t>1.По</a:t>
                      </a:r>
                      <a:r>
                        <a:rPr lang="ru-RU" sz="24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роду различаются все существительные – одушевлённые и неодушевлённые.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Прилагательные</a:t>
                      </a:r>
                      <a:r>
                        <a:rPr kumimoji="0"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 родам и числам не изменяются, но используется артикль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Система</a:t>
                      </a:r>
                      <a:r>
                        <a:rPr kumimoji="0"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временных форм глагола разветвлена.</a:t>
                      </a:r>
                      <a:endParaRPr lang="ru-RU" sz="2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841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198884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Переход-связка</a:t>
            </a:r>
            <a:endParaRPr lang="ru-RU" dirty="0"/>
          </a:p>
        </p:txBody>
      </p:sp>
      <p:pic>
        <p:nvPicPr>
          <p:cNvPr id="3" name="Рисунок 2" descr="7.JPG"/>
          <p:cNvPicPr/>
          <p:nvPr/>
        </p:nvPicPr>
        <p:blipFill>
          <a:blip r:embed="rId2" cstate="print"/>
          <a:srcRect l="4418" t="23471" r="7795" b="24655"/>
          <a:stretch>
            <a:fillRect/>
          </a:stretch>
        </p:blipFill>
        <p:spPr>
          <a:xfrm>
            <a:off x="683568" y="1412776"/>
            <a:ext cx="7704856" cy="367240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00FF"/>
                </a:solidFill>
              </a:rPr>
              <a:t>Синтаксис</a:t>
            </a:r>
            <a:endParaRPr lang="ru-RU" sz="6000" b="1" i="1" dirty="0">
              <a:solidFill>
                <a:srgbClr val="0000FF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39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1835150" y="2060575"/>
            <a:ext cx="3816350" cy="3240088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hlink"/>
              </a:gs>
              <a:gs pos="100000">
                <a:srgbClr val="66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Rectangle 11"/>
          <p:cNvSpPr>
            <a:spLocks noGrp="1"/>
          </p:cNvSpPr>
          <p:nvPr>
            <p:ph type="title"/>
          </p:nvPr>
        </p:nvSpPr>
        <p:spPr>
          <a:xfrm>
            <a:off x="539750" y="5373688"/>
            <a:ext cx="8104216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90000"/>
                  </a:schemeClr>
                </a:solidFill>
              </a:rPr>
              <a:t>on the 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box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 – на коробк</a:t>
            </a:r>
            <a:r>
              <a:rPr lang="ru-RU" b="1" u="sng" dirty="0" smtClean="0">
                <a:solidFill>
                  <a:srgbClr val="CC00FF"/>
                </a:solidFill>
              </a:rPr>
              <a:t>е</a:t>
            </a:r>
            <a:r>
              <a:rPr lang="ru-RU" b="1" u="sng" dirty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ru-RU" b="1" u="sng" dirty="0">
                <a:solidFill>
                  <a:schemeClr val="tx2">
                    <a:lumMod val="90000"/>
                  </a:schemeClr>
                </a:solidFill>
              </a:rPr>
            </a:br>
            <a:r>
              <a:rPr lang="en-US" b="1" dirty="0" smtClean="0">
                <a:solidFill>
                  <a:srgbClr val="CC00FF"/>
                </a:solidFill>
              </a:rPr>
              <a:t>auf der </a:t>
            </a:r>
            <a:r>
              <a:rPr lang="en-US" b="1" dirty="0" err="1" smtClean="0">
                <a:solidFill>
                  <a:srgbClr val="CC00FF"/>
                </a:solidFill>
              </a:rPr>
              <a:t>Schachtel</a:t>
            </a:r>
            <a:endParaRPr lang="ru-RU" b="1" dirty="0">
              <a:solidFill>
                <a:srgbClr val="CC00FF"/>
              </a:solidFill>
            </a:endParaRPr>
          </a:p>
        </p:txBody>
      </p:sp>
      <p:pic>
        <p:nvPicPr>
          <p:cNvPr id="7186" name="Picture 18" descr="an20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549275"/>
            <a:ext cx="1908175" cy="195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19250" y="5373688"/>
            <a:ext cx="41052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9600" b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2484438" y="2133600"/>
            <a:ext cx="3457575" cy="309562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hlink"/>
              </a:gs>
              <a:gs pos="100000">
                <a:srgbClr val="66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Rectangle 13"/>
          <p:cNvSpPr>
            <a:spLocks noGrp="1"/>
          </p:cNvSpPr>
          <p:nvPr>
            <p:ph type="title"/>
          </p:nvPr>
        </p:nvSpPr>
        <p:spPr>
          <a:xfrm>
            <a:off x="468313" y="5373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90000"/>
                  </a:schemeClr>
                </a:solidFill>
              </a:rPr>
              <a:t>above the 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box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 – над коробк</a:t>
            </a:r>
            <a:r>
              <a:rPr lang="ru-RU" b="1" u="sng" dirty="0" smtClean="0">
                <a:solidFill>
                  <a:srgbClr val="CC00FF"/>
                </a:solidFill>
              </a:rPr>
              <a:t>ой</a:t>
            </a:r>
            <a:r>
              <a:rPr lang="ru-RU" b="1" u="sng" dirty="0" smtClean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ru-RU" b="1" u="sng" dirty="0" smtClean="0">
                <a:solidFill>
                  <a:schemeClr val="tx2">
                    <a:lumMod val="90000"/>
                  </a:schemeClr>
                </a:solidFill>
              </a:rPr>
            </a:br>
            <a:r>
              <a:rPr lang="en-US" b="1" dirty="0" err="1" smtClean="0">
                <a:solidFill>
                  <a:srgbClr val="CC00FF"/>
                </a:solidFill>
              </a:rPr>
              <a:t>über</a:t>
            </a:r>
            <a:r>
              <a:rPr lang="en-US" b="1" dirty="0" smtClean="0">
                <a:solidFill>
                  <a:srgbClr val="CC00FF"/>
                </a:solidFill>
              </a:rPr>
              <a:t> </a:t>
            </a:r>
            <a:r>
              <a:rPr lang="en-US" b="1" dirty="0" err="1" smtClean="0">
                <a:solidFill>
                  <a:srgbClr val="CC00FF"/>
                </a:solidFill>
              </a:rPr>
              <a:t>der</a:t>
            </a:r>
            <a:r>
              <a:rPr lang="en-US" b="1" dirty="0" smtClean="0">
                <a:solidFill>
                  <a:srgbClr val="CC00FF"/>
                </a:solidFill>
              </a:rPr>
              <a:t> </a:t>
            </a:r>
            <a:r>
              <a:rPr lang="en-US" b="1" dirty="0" err="1" smtClean="0">
                <a:solidFill>
                  <a:srgbClr val="CC00FF"/>
                </a:solidFill>
              </a:rPr>
              <a:t>Schachtel</a:t>
            </a:r>
            <a:endParaRPr lang="ru-RU" b="1" dirty="0">
              <a:solidFill>
                <a:srgbClr val="CC00FF"/>
              </a:solidFill>
            </a:endParaRPr>
          </a:p>
        </p:txBody>
      </p:sp>
      <p:pic>
        <p:nvPicPr>
          <p:cNvPr id="9232" name="Picture 16" descr="an24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88913"/>
            <a:ext cx="2016125" cy="136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052736"/>
            <a:ext cx="759633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/>
          </a:p>
          <a:p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/>
              <a:t>- </a:t>
            </a:r>
            <a:r>
              <a:rPr lang="ru-RU" sz="3200" dirty="0"/>
              <a:t>объединение в целое каких- либо частей</a:t>
            </a:r>
            <a:r>
              <a:rPr lang="ru-RU" sz="3200" dirty="0" smtClean="0"/>
              <a:t>.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4000" b="1" dirty="0" smtClean="0">
                <a:solidFill>
                  <a:srgbClr val="0000FF"/>
                </a:solidFill>
              </a:rPr>
              <a:t>Интегрированный</a:t>
            </a:r>
            <a:r>
              <a:rPr lang="ru-RU" sz="4000" dirty="0" smtClean="0"/>
              <a:t> </a:t>
            </a:r>
            <a:r>
              <a:rPr lang="ru-RU" sz="4000" dirty="0"/>
              <a:t>- </a:t>
            </a:r>
            <a:r>
              <a:rPr lang="ru-RU" sz="4000" dirty="0" err="1"/>
              <a:t>integrated</a:t>
            </a:r>
            <a:r>
              <a:rPr lang="ru-RU" sz="4000" dirty="0"/>
              <a:t> </a:t>
            </a:r>
            <a:r>
              <a:rPr lang="ru-RU" sz="4000" dirty="0" smtClean="0"/>
              <a:t>– </a:t>
            </a:r>
            <a:r>
              <a:rPr lang="ru-RU" sz="3200" dirty="0" smtClean="0"/>
              <a:t>объединённый</a:t>
            </a:r>
            <a:r>
              <a:rPr lang="ru-RU" sz="3200" dirty="0"/>
              <a:t>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Интеграция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5445224"/>
            <a:ext cx="8219256" cy="68093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79613" y="5084763"/>
            <a:ext cx="60483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9600" b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1331913" y="1989138"/>
            <a:ext cx="2160587" cy="2376487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hlink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5724525" y="1989138"/>
            <a:ext cx="2232025" cy="2303462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hlink"/>
              </a:gs>
              <a:gs pos="100000">
                <a:srgbClr val="66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Rectangle 13"/>
          <p:cNvSpPr>
            <a:spLocks noGrp="1"/>
          </p:cNvSpPr>
          <p:nvPr>
            <p:ph type="title"/>
          </p:nvPr>
        </p:nvSpPr>
        <p:spPr>
          <a:xfrm>
            <a:off x="428596" y="4714884"/>
            <a:ext cx="8607900" cy="157163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2">
                    <a:lumMod val="90000"/>
                  </a:schemeClr>
                </a:solidFill>
              </a:rPr>
              <a:t>between the 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boxes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 – </a:t>
            </a:r>
            <a:r>
              <a:rPr lang="ru-RU" sz="4000" b="1" dirty="0" smtClean="0">
                <a:solidFill>
                  <a:schemeClr val="tx2">
                    <a:lumMod val="90000"/>
                  </a:schemeClr>
                </a:solidFill>
              </a:rPr>
              <a:t>между коробк</a:t>
            </a:r>
            <a:r>
              <a:rPr lang="ru-RU" sz="4000" b="1" u="sng" dirty="0" smtClean="0">
                <a:solidFill>
                  <a:srgbClr val="CC00FF"/>
                </a:solidFill>
              </a:rPr>
              <a:t>ами</a:t>
            </a:r>
            <a:br>
              <a:rPr lang="ru-RU" sz="4000" b="1" u="sng" dirty="0" smtClean="0">
                <a:solidFill>
                  <a:srgbClr val="CC00FF"/>
                </a:solidFill>
              </a:rPr>
            </a:br>
            <a:r>
              <a:rPr lang="en-US" b="1" dirty="0" err="1" smtClean="0">
                <a:solidFill>
                  <a:srgbClr val="CC00FF"/>
                </a:solidFill>
              </a:rPr>
              <a:t>zwischen</a:t>
            </a:r>
            <a:r>
              <a:rPr lang="en-US" b="1" dirty="0" smtClean="0">
                <a:solidFill>
                  <a:srgbClr val="CC00FF"/>
                </a:solidFill>
              </a:rPr>
              <a:t> den </a:t>
            </a:r>
            <a:r>
              <a:rPr lang="en-US" b="1" dirty="0" err="1" smtClean="0">
                <a:solidFill>
                  <a:srgbClr val="CC00FF"/>
                </a:solidFill>
              </a:rPr>
              <a:t>Schachteln</a:t>
            </a:r>
            <a:endParaRPr lang="ru-RU" b="1" dirty="0">
              <a:solidFill>
                <a:srgbClr val="CC00FF"/>
              </a:solidFill>
            </a:endParaRPr>
          </a:p>
        </p:txBody>
      </p:sp>
      <p:pic>
        <p:nvPicPr>
          <p:cNvPr id="10259" name="Picture 19" descr="an0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908182"/>
            <a:ext cx="2166937" cy="252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/>
          </p:cNvSpPr>
          <p:nvPr>
            <p:ph type="title"/>
          </p:nvPr>
        </p:nvSpPr>
        <p:spPr>
          <a:xfrm>
            <a:off x="395288" y="44370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under the table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 – под стол</a:t>
            </a:r>
            <a:r>
              <a:rPr lang="ru-RU" b="1" u="sng" dirty="0" smtClean="0">
                <a:solidFill>
                  <a:srgbClr val="CC00FF"/>
                </a:solidFill>
              </a:rPr>
              <a:t>ом</a:t>
            </a:r>
            <a:r>
              <a:rPr lang="en-US" b="1" u="sng" dirty="0" smtClean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en-US" b="1" u="sng" dirty="0" smtClean="0">
                <a:solidFill>
                  <a:schemeClr val="tx2">
                    <a:lumMod val="90000"/>
                  </a:schemeClr>
                </a:solidFill>
              </a:rPr>
            </a:br>
            <a:r>
              <a:rPr lang="en-US" b="1" dirty="0" err="1" smtClean="0">
                <a:solidFill>
                  <a:srgbClr val="CC00FF"/>
                </a:solidFill>
              </a:rPr>
              <a:t>unter</a:t>
            </a:r>
            <a:r>
              <a:rPr lang="en-US" b="1" dirty="0" smtClean="0">
                <a:solidFill>
                  <a:srgbClr val="CC00FF"/>
                </a:solidFill>
              </a:rPr>
              <a:t> </a:t>
            </a:r>
            <a:r>
              <a:rPr lang="en-US" b="1" dirty="0" err="1" smtClean="0">
                <a:solidFill>
                  <a:srgbClr val="CC00FF"/>
                </a:solidFill>
              </a:rPr>
              <a:t>dem</a:t>
            </a:r>
            <a:r>
              <a:rPr lang="en-US" b="1" dirty="0" smtClean="0">
                <a:solidFill>
                  <a:srgbClr val="CC00FF"/>
                </a:solidFill>
              </a:rPr>
              <a:t> </a:t>
            </a:r>
            <a:r>
              <a:rPr lang="en-US" b="1" dirty="0" err="1" smtClean="0">
                <a:solidFill>
                  <a:srgbClr val="CC00FF"/>
                </a:solidFill>
              </a:rPr>
              <a:t>Tisch</a:t>
            </a:r>
            <a:endParaRPr lang="ru-RU" b="1" dirty="0">
              <a:solidFill>
                <a:srgbClr val="CC00FF"/>
              </a:solidFill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2339975" y="1412875"/>
            <a:ext cx="4537075" cy="863600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2627313" y="2276475"/>
            <a:ext cx="215900" cy="1296988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6443663" y="2276475"/>
            <a:ext cx="215900" cy="1223963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85" name="Picture 21" descr="an06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2349500"/>
            <a:ext cx="1887537" cy="1147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/>
          </p:cNvSpPr>
          <p:nvPr>
            <p:ph type="title"/>
          </p:nvPr>
        </p:nvSpPr>
        <p:spPr>
          <a:xfrm>
            <a:off x="395288" y="44370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90000"/>
                  </a:schemeClr>
                </a:solidFill>
              </a:rPr>
              <a:t>near the 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table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 – около стол</a:t>
            </a:r>
            <a:r>
              <a:rPr lang="ru-RU" b="1" u="sng" dirty="0" smtClean="0">
                <a:solidFill>
                  <a:srgbClr val="CC00FF"/>
                </a:solidFill>
              </a:rPr>
              <a:t>а</a:t>
            </a:r>
            <a:r>
              <a:rPr lang="en-US" b="1" u="sng" dirty="0" smtClean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en-US" b="1" u="sng" dirty="0" smtClean="0">
                <a:solidFill>
                  <a:schemeClr val="tx2">
                    <a:lumMod val="90000"/>
                  </a:schemeClr>
                </a:solidFill>
              </a:rPr>
            </a:br>
            <a:r>
              <a:rPr lang="en-US" b="1" dirty="0" err="1" smtClean="0">
                <a:solidFill>
                  <a:srgbClr val="CC00FF"/>
                </a:solidFill>
              </a:rPr>
              <a:t>neben</a:t>
            </a:r>
            <a:r>
              <a:rPr lang="en-US" b="1" dirty="0" smtClean="0">
                <a:solidFill>
                  <a:srgbClr val="CC00FF"/>
                </a:solidFill>
              </a:rPr>
              <a:t> </a:t>
            </a:r>
            <a:r>
              <a:rPr lang="en-US" b="1" dirty="0" err="1" smtClean="0">
                <a:solidFill>
                  <a:srgbClr val="CC00FF"/>
                </a:solidFill>
              </a:rPr>
              <a:t>dem</a:t>
            </a:r>
            <a:r>
              <a:rPr lang="en-US" b="1" dirty="0" smtClean="0">
                <a:solidFill>
                  <a:srgbClr val="CC00FF"/>
                </a:solidFill>
              </a:rPr>
              <a:t> </a:t>
            </a:r>
            <a:r>
              <a:rPr lang="en-US" b="1" dirty="0" err="1" smtClean="0">
                <a:solidFill>
                  <a:srgbClr val="CC00FF"/>
                </a:solidFill>
              </a:rPr>
              <a:t>Tisch</a:t>
            </a:r>
            <a:endParaRPr lang="ru-RU" b="1" dirty="0">
              <a:solidFill>
                <a:srgbClr val="CC00FF"/>
              </a:solidFill>
            </a:endParaRP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2339975" y="1412875"/>
            <a:ext cx="4537075" cy="863600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2627313" y="2276475"/>
            <a:ext cx="215900" cy="1296988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6443663" y="2276475"/>
            <a:ext cx="215900" cy="1223963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4701" name="Picture 13" descr="an18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1844675"/>
            <a:ext cx="1546225" cy="1728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/>
          </p:cNvSpPr>
          <p:nvPr>
            <p:ph type="title"/>
          </p:nvPr>
        </p:nvSpPr>
        <p:spPr>
          <a:xfrm>
            <a:off x="395288" y="44370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90000"/>
                  </a:schemeClr>
                </a:solidFill>
              </a:rPr>
              <a:t>in the 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table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 – в стол</a:t>
            </a:r>
            <a:r>
              <a:rPr lang="ru-RU" b="1" u="sng" dirty="0" smtClean="0">
                <a:solidFill>
                  <a:srgbClr val="CC00FF"/>
                </a:solidFill>
              </a:rPr>
              <a:t>е</a:t>
            </a:r>
            <a:r>
              <a:rPr lang="en-US" b="1" u="sng" dirty="0" smtClean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en-US" b="1" u="sng" dirty="0" smtClean="0">
                <a:solidFill>
                  <a:schemeClr val="tx2">
                    <a:lumMod val="90000"/>
                  </a:schemeClr>
                </a:solidFill>
              </a:rPr>
            </a:br>
            <a:r>
              <a:rPr lang="en-US" b="1" dirty="0" smtClean="0">
                <a:solidFill>
                  <a:srgbClr val="CC00FF"/>
                </a:solidFill>
              </a:rPr>
              <a:t>in </a:t>
            </a:r>
            <a:r>
              <a:rPr lang="en-US" b="1" dirty="0" err="1" smtClean="0">
                <a:solidFill>
                  <a:srgbClr val="CC00FF"/>
                </a:solidFill>
              </a:rPr>
              <a:t>dem</a:t>
            </a:r>
            <a:r>
              <a:rPr lang="en-US" b="1" dirty="0" smtClean="0">
                <a:solidFill>
                  <a:srgbClr val="CC00FF"/>
                </a:solidFill>
              </a:rPr>
              <a:t> </a:t>
            </a:r>
            <a:r>
              <a:rPr lang="en-US" b="1" dirty="0" err="1" smtClean="0">
                <a:solidFill>
                  <a:srgbClr val="CC00FF"/>
                </a:solidFill>
              </a:rPr>
              <a:t>Tisch</a:t>
            </a:r>
            <a:endParaRPr lang="ru-RU" b="1" dirty="0">
              <a:solidFill>
                <a:srgbClr val="CC00FF"/>
              </a:solidFill>
            </a:endParaRP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2339975" y="1412875"/>
            <a:ext cx="4537075" cy="863600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2627313" y="2276475"/>
            <a:ext cx="215900" cy="1873250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6443663" y="2276475"/>
            <a:ext cx="215900" cy="1800225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5723" name="Rectangle 11"/>
          <p:cNvSpPr>
            <a:spLocks noChangeArrowheads="1"/>
          </p:cNvSpPr>
          <p:nvPr/>
        </p:nvSpPr>
        <p:spPr bwMode="auto">
          <a:xfrm>
            <a:off x="2843213" y="2276475"/>
            <a:ext cx="3600450" cy="576263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5728" name="Line 16"/>
          <p:cNvSpPr>
            <a:spLocks noChangeShapeType="1"/>
          </p:cNvSpPr>
          <p:nvPr/>
        </p:nvSpPr>
        <p:spPr bwMode="auto">
          <a:xfrm>
            <a:off x="4500563" y="2997200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5733" name="Picture 21" descr="an29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1916113"/>
            <a:ext cx="1428750" cy="1428750"/>
          </a:xfrm>
          <a:prstGeom prst="rect">
            <a:avLst/>
          </a:prstGeom>
          <a:noFill/>
        </p:spPr>
      </p:pic>
      <p:sp>
        <p:nvSpPr>
          <p:cNvPr id="115734" name="Rectangle 22"/>
          <p:cNvSpPr>
            <a:spLocks noChangeArrowheads="1"/>
          </p:cNvSpPr>
          <p:nvPr/>
        </p:nvSpPr>
        <p:spPr bwMode="auto">
          <a:xfrm>
            <a:off x="2843213" y="2708275"/>
            <a:ext cx="3600450" cy="504825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5735" name="Line 23"/>
          <p:cNvSpPr>
            <a:spLocks noChangeShapeType="1"/>
          </p:cNvSpPr>
          <p:nvPr/>
        </p:nvSpPr>
        <p:spPr bwMode="auto">
          <a:xfrm>
            <a:off x="4356100" y="2997200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/>
          </p:cNvSpPr>
          <p:nvPr>
            <p:ph type="title"/>
          </p:nvPr>
        </p:nvSpPr>
        <p:spPr>
          <a:xfrm>
            <a:off x="1142976" y="5000636"/>
            <a:ext cx="7749504" cy="157163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2">
                    <a:lumMod val="90000"/>
                  </a:schemeClr>
                </a:solidFill>
              </a:rPr>
              <a:t>behind the 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box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 – </a:t>
            </a:r>
            <a:r>
              <a:rPr lang="ru-RU" sz="4000" b="1" dirty="0" smtClean="0">
                <a:solidFill>
                  <a:schemeClr val="tx2">
                    <a:lumMod val="90000"/>
                  </a:schemeClr>
                </a:solidFill>
              </a:rPr>
              <a:t>позади коробк</a:t>
            </a:r>
            <a:r>
              <a:rPr lang="ru-RU" sz="4000" b="1" u="sng" dirty="0" smtClean="0">
                <a:solidFill>
                  <a:srgbClr val="CC00FF"/>
                </a:solidFill>
              </a:rPr>
              <a:t>и</a:t>
            </a:r>
            <a:r>
              <a:rPr lang="ru-RU" sz="4000" b="1" u="sng" dirty="0" smtClean="0">
                <a:solidFill>
                  <a:schemeClr val="tx2">
                    <a:lumMod val="90000"/>
                  </a:schemeClr>
                </a:solidFill>
              </a:rPr>
              <a:t>  </a:t>
            </a:r>
            <a:r>
              <a:rPr lang="en-US" b="1" u="sng" dirty="0" smtClean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en-US" b="1" u="sng" dirty="0" smtClean="0">
                <a:solidFill>
                  <a:schemeClr val="tx2">
                    <a:lumMod val="90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CC00FF"/>
                </a:solidFill>
              </a:rPr>
              <a:t>hinter </a:t>
            </a:r>
            <a:r>
              <a:rPr lang="en-US" b="1" dirty="0" err="1" smtClean="0">
                <a:solidFill>
                  <a:srgbClr val="CC00FF"/>
                </a:solidFill>
              </a:rPr>
              <a:t>der</a:t>
            </a:r>
            <a:r>
              <a:rPr lang="en-US" b="1" dirty="0" smtClean="0">
                <a:solidFill>
                  <a:srgbClr val="CC00FF"/>
                </a:solidFill>
              </a:rPr>
              <a:t> </a:t>
            </a:r>
            <a:r>
              <a:rPr lang="en-US" b="1" dirty="0" err="1" smtClean="0">
                <a:solidFill>
                  <a:srgbClr val="CC00FF"/>
                </a:solidFill>
              </a:rPr>
              <a:t>Schachtel</a:t>
            </a:r>
            <a:r>
              <a:rPr lang="en-US" b="1" dirty="0" smtClean="0">
                <a:solidFill>
                  <a:srgbClr val="CC00FF"/>
                </a:solidFill>
              </a:rPr>
              <a:t> -</a:t>
            </a:r>
            <a:endParaRPr lang="ru-RU" b="1" dirty="0">
              <a:solidFill>
                <a:srgbClr val="CC00FF"/>
              </a:solidFill>
            </a:endParaRPr>
          </a:p>
        </p:txBody>
      </p:sp>
      <p:pic>
        <p:nvPicPr>
          <p:cNvPr id="12309" name="Picture 21" descr="an05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2205038"/>
            <a:ext cx="2519362" cy="2066925"/>
          </a:xfrm>
          <a:prstGeom prst="rect">
            <a:avLst/>
          </a:prstGeom>
          <a:noFill/>
        </p:spPr>
      </p:pic>
      <p:sp>
        <p:nvSpPr>
          <p:cNvPr id="12310" name="AutoShape 22"/>
          <p:cNvSpPr>
            <a:spLocks noChangeArrowheads="1"/>
          </p:cNvSpPr>
          <p:nvPr/>
        </p:nvSpPr>
        <p:spPr bwMode="auto">
          <a:xfrm>
            <a:off x="2484438" y="2133600"/>
            <a:ext cx="3167062" cy="2735263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dirty="0" smtClean="0"/>
              <a:t>Прочитайте предложения. Обратите внимание на различный порядок слов в русских и английских предложениях: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496" y="1196752"/>
            <a:ext cx="4104456" cy="5328592"/>
          </a:xfrm>
        </p:spPr>
        <p:txBody>
          <a:bodyPr>
            <a:normAutofit/>
          </a:bodyPr>
          <a:lstStyle/>
          <a:p>
            <a:pPr lvl="0"/>
            <a:r>
              <a:rPr lang="ru-RU" i="1" dirty="0" smtClean="0"/>
              <a:t>Мальчики играют в шахматы в комнате</a:t>
            </a:r>
            <a:r>
              <a:rPr lang="en-US" i="1" dirty="0" smtClean="0"/>
              <a:t>.</a:t>
            </a:r>
            <a:endParaRPr lang="ru-RU" dirty="0" smtClean="0"/>
          </a:p>
          <a:p>
            <a:pPr lvl="0"/>
            <a:r>
              <a:rPr lang="ru-RU" i="1" dirty="0" smtClean="0"/>
              <a:t>В комнате мальчики играют в шахматы</a:t>
            </a:r>
            <a:endParaRPr lang="ru-RU" dirty="0" smtClean="0"/>
          </a:p>
          <a:p>
            <a:pPr lvl="0"/>
            <a:r>
              <a:rPr lang="ru-RU" i="1" dirty="0" smtClean="0"/>
              <a:t>В комнате играют в шахматы мальчики. </a:t>
            </a:r>
            <a:endParaRPr lang="ru-RU" dirty="0" smtClean="0"/>
          </a:p>
          <a:p>
            <a:pPr lvl="0"/>
            <a:r>
              <a:rPr lang="ru-RU" dirty="0" smtClean="0"/>
              <a:t>В</a:t>
            </a:r>
            <a:r>
              <a:rPr lang="ru-RU" i="1" dirty="0" smtClean="0"/>
              <a:t> шахматы мальчики играют в комнате. </a:t>
            </a:r>
            <a:endParaRPr lang="ru-RU" dirty="0" smtClean="0"/>
          </a:p>
          <a:p>
            <a:pPr lvl="0"/>
            <a:r>
              <a:rPr lang="ru-RU" i="1" dirty="0" smtClean="0"/>
              <a:t>В комнате в шахматы играют мальчики.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1196752"/>
            <a:ext cx="4680520" cy="5328592"/>
          </a:xfrm>
        </p:spPr>
        <p:txBody>
          <a:bodyPr>
            <a:normAutofit/>
          </a:bodyPr>
          <a:lstStyle/>
          <a:p>
            <a:r>
              <a:rPr lang="en-US" i="1" dirty="0" smtClean="0"/>
              <a:t>The boys play chess in the room.</a:t>
            </a:r>
            <a:r>
              <a:rPr lang="ru-RU" i="1" dirty="0" smtClean="0"/>
              <a:t>  </a:t>
            </a:r>
            <a:r>
              <a:rPr lang="ru-RU" dirty="0" smtClean="0"/>
              <a:t> </a:t>
            </a:r>
            <a:endParaRPr lang="en-GB" dirty="0" smtClean="0"/>
          </a:p>
          <a:p>
            <a:r>
              <a:rPr lang="en-US" i="1" dirty="0" smtClean="0"/>
              <a:t>The boys play chess in the room.</a:t>
            </a:r>
          </a:p>
          <a:p>
            <a:r>
              <a:rPr lang="en-US" i="1" dirty="0" smtClean="0"/>
              <a:t> The boys play chess in the room. </a:t>
            </a:r>
          </a:p>
          <a:p>
            <a:r>
              <a:rPr lang="de-DE" b="1" i="1" dirty="0" smtClean="0">
                <a:solidFill>
                  <a:srgbClr val="0000FF"/>
                </a:solidFill>
              </a:rPr>
              <a:t>Die Jungen spielen Schach im Zimmer. </a:t>
            </a:r>
          </a:p>
          <a:p>
            <a:r>
              <a:rPr lang="de-DE" b="1" i="1" dirty="0" smtClean="0">
                <a:solidFill>
                  <a:srgbClr val="0000FF"/>
                </a:solidFill>
              </a:rPr>
              <a:t>Im 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de-DE" b="1" i="1" dirty="0" smtClean="0">
                <a:solidFill>
                  <a:srgbClr val="0000FF"/>
                </a:solidFill>
              </a:rPr>
              <a:t>Zimmer spielen die Jungen .</a:t>
            </a:r>
            <a:endParaRPr lang="ru-RU" b="1" i="1" dirty="0" smtClean="0">
              <a:solidFill>
                <a:srgbClr val="0000FF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push dir="d"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754883"/>
              </p:ext>
            </p:extLst>
          </p:nvPr>
        </p:nvGraphicFramePr>
        <p:xfrm>
          <a:off x="-36512" y="692696"/>
          <a:ext cx="9180512" cy="7129763"/>
        </p:xfrm>
        <a:graphic>
          <a:graphicData uri="http://schemas.openxmlformats.org/drawingml/2006/table">
            <a:tbl>
              <a:tblPr/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1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sng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Русский язык</a:t>
                      </a: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sng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Английский язык</a:t>
                      </a: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sng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Немецкий язык</a:t>
                      </a:r>
                      <a:endParaRPr lang="ru-RU" sz="2400" b="1" i="1" u="sng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0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Синтаксис</a:t>
                      </a:r>
                      <a:endParaRPr lang="ru-RU" sz="32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Грамматическая связь  слов в словосочетании создаётся с помощью   предлога и падежного окончания (предложно-падежной</a:t>
                      </a: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формы).</a:t>
                      </a: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228600" indent="-2286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Порядок слов в предложении относительно свободный.     </a:t>
                      </a: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Грамматическая связь слов в английском словосочетании обеспечивается за счет предлога и смысла всего предложения (контекста). </a:t>
                      </a:r>
                    </a:p>
                    <a:p>
                      <a:pPr marL="228600" indent="-2286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Фиксированный порядок слов в предложении.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Грамматическая связь слов в немецком словосочетании</a:t>
                      </a: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обеспечивается за счет предлога и смысла всего предложения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Фиксированный порядок слов в предложении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7035">
                <a:tc gridSpan="4">
                  <a:txBody>
                    <a:bodyPr/>
                    <a:lstStyle/>
                    <a:p>
                      <a:pPr marL="228600" indent="-2286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28600" indent="-2286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28600" indent="-2286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34" marR="573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957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Рефлексия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228600" algn="ctr"/>
            <a:r>
              <a:rPr lang="ru-RU" sz="7200" b="1" dirty="0" smtClean="0">
                <a:solidFill>
                  <a:srgbClr val="0000FF"/>
                </a:solidFill>
                <a:ea typeface="Calibri"/>
                <a:cs typeface="Times New Roman"/>
              </a:rPr>
              <a:t>Плюс +</a:t>
            </a:r>
          </a:p>
          <a:p>
            <a:pPr marL="228600" indent="-228600" algn="ctr"/>
            <a:r>
              <a:rPr lang="ru-RU" sz="7200" b="1" dirty="0" smtClean="0">
                <a:solidFill>
                  <a:srgbClr val="0000FF"/>
                </a:solidFill>
                <a:ea typeface="Calibri"/>
                <a:cs typeface="Times New Roman"/>
              </a:rPr>
              <a:t>Минус –</a:t>
            </a:r>
          </a:p>
          <a:p>
            <a:pPr marL="228600" indent="-228600" algn="ctr"/>
            <a:r>
              <a:rPr lang="ru-RU" sz="7200" b="1" dirty="0" smtClean="0">
                <a:solidFill>
                  <a:srgbClr val="0000FF"/>
                </a:solidFill>
                <a:ea typeface="Calibri"/>
                <a:cs typeface="Times New Roman"/>
              </a:rPr>
              <a:t>Интересно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691680" y="4797152"/>
            <a:ext cx="7452320" cy="2060848"/>
          </a:xfrm>
        </p:spPr>
        <p:txBody>
          <a:bodyPr>
            <a:noAutofit/>
          </a:bodyPr>
          <a:lstStyle/>
          <a:p>
            <a:pPr algn="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Вам никогда не понять один язык,</a:t>
            </a:r>
          </a:p>
          <a:p>
            <a:pPr algn="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если вы не понимаете хотя бы два</a:t>
            </a:r>
          </a:p>
          <a:p>
            <a:pPr algn="r"/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Джофри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Уиланс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st-quote-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215188" cy="47974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714884"/>
            <a:ext cx="9715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  </a:t>
            </a:r>
            <a:r>
              <a:rPr lang="ru-RU" sz="5400" dirty="0" err="1" smtClean="0"/>
              <a:t>Thank</a:t>
            </a:r>
            <a:r>
              <a:rPr lang="ru-RU" sz="5400" dirty="0" smtClean="0"/>
              <a:t> </a:t>
            </a:r>
            <a:r>
              <a:rPr lang="ru-RU" sz="5400" dirty="0" err="1" smtClean="0"/>
              <a:t>you</a:t>
            </a:r>
            <a:r>
              <a:rPr lang="ru-RU" sz="5400" dirty="0" smtClean="0"/>
              <a:t> </a:t>
            </a:r>
            <a:r>
              <a:rPr lang="ru-RU" sz="5400" dirty="0" err="1" smtClean="0"/>
              <a:t>for</a:t>
            </a:r>
            <a:r>
              <a:rPr lang="ru-RU" sz="5400" dirty="0" smtClean="0"/>
              <a:t> </a:t>
            </a:r>
            <a:r>
              <a:rPr lang="ru-RU" sz="5400" dirty="0" err="1" smtClean="0"/>
              <a:t>your</a:t>
            </a:r>
            <a:r>
              <a:rPr lang="ru-RU" sz="5400" dirty="0" smtClean="0"/>
              <a:t> </a:t>
            </a:r>
            <a:r>
              <a:rPr lang="ru-RU" sz="5400" dirty="0" err="1" smtClean="0"/>
              <a:t>excellent</a:t>
            </a:r>
            <a:r>
              <a:rPr lang="ru-RU" sz="5400" dirty="0" smtClean="0"/>
              <a:t> </a:t>
            </a:r>
            <a:r>
              <a:rPr lang="ru-RU" sz="5400" dirty="0" err="1" smtClean="0"/>
              <a:t>work</a:t>
            </a:r>
            <a:r>
              <a:rPr lang="ru-RU" sz="5400" dirty="0" smtClean="0"/>
              <a:t> </a:t>
            </a:r>
            <a:r>
              <a:rPr lang="ru-RU" sz="5400" dirty="0" err="1" smtClean="0"/>
              <a:t>and</a:t>
            </a:r>
            <a:r>
              <a:rPr lang="ru-RU" sz="5400" dirty="0" smtClean="0"/>
              <a:t> </a:t>
            </a:r>
            <a:r>
              <a:rPr lang="ru-RU" sz="5400" dirty="0" err="1" smtClean="0"/>
              <a:t>cooperation</a:t>
            </a:r>
            <a:r>
              <a:rPr lang="en-GB" sz="5400" dirty="0" smtClean="0"/>
              <a:t>!</a:t>
            </a:r>
            <a:endParaRPr lang="ru-RU" sz="5400" dirty="0"/>
          </a:p>
        </p:txBody>
      </p:sp>
      <p:pic>
        <p:nvPicPr>
          <p:cNvPr id="5" name="Рисунок 4" descr="b7d051a31990478a679a00813c3b24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748"/>
            <a:ext cx="3635372" cy="3357586"/>
          </a:xfrm>
          <a:prstGeom prst="rect">
            <a:avLst/>
          </a:prstGeom>
        </p:spPr>
      </p:pic>
      <p:pic>
        <p:nvPicPr>
          <p:cNvPr id="6" name="Рисунок 5" descr="лондо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0354" y="7748"/>
            <a:ext cx="3573646" cy="3573652"/>
          </a:xfrm>
          <a:prstGeom prst="rect">
            <a:avLst/>
          </a:prstGeom>
        </p:spPr>
      </p:pic>
      <p:pic>
        <p:nvPicPr>
          <p:cNvPr id="7" name="013 Black - Wonderfull 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6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1" y="1357300"/>
            <a:ext cx="86439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Билингвальный</a:t>
            </a:r>
            <a:r>
              <a:rPr lang="ru-RU" sz="4000" dirty="0" smtClean="0"/>
              <a:t> - </a:t>
            </a:r>
            <a:r>
              <a:rPr lang="en-US" sz="4000" b="1" dirty="0" smtClean="0">
                <a:solidFill>
                  <a:srgbClr val="0000FF"/>
                </a:solidFill>
              </a:rPr>
              <a:t>bilingual</a:t>
            </a:r>
            <a:r>
              <a:rPr lang="ru-RU" sz="4000" dirty="0" smtClean="0">
                <a:solidFill>
                  <a:srgbClr val="0000FF"/>
                </a:solidFill>
              </a:rPr>
              <a:t> 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b="1" dirty="0" err="1" smtClean="0">
                <a:solidFill>
                  <a:srgbClr val="002060"/>
                </a:solidFill>
              </a:rPr>
              <a:t>Мультилингвальный</a:t>
            </a:r>
            <a:r>
              <a:rPr lang="ru-RU" sz="4000" b="1" dirty="0" smtClean="0">
                <a:solidFill>
                  <a:srgbClr val="002060"/>
                </a:solidFill>
              </a:rPr>
              <a:t> - 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multilingual</a:t>
            </a:r>
            <a:endParaRPr lang="ru-RU" sz="4000" b="1" dirty="0" smtClean="0">
              <a:solidFill>
                <a:srgbClr val="0000FF"/>
              </a:solidFill>
            </a:endParaRPr>
          </a:p>
          <a:p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34563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Интегрированный урок  </a:t>
            </a:r>
            <a:br>
              <a:rPr lang="ru-RU" b="1" dirty="0" smtClean="0"/>
            </a:br>
            <a:r>
              <a:rPr lang="ru-RU" b="1" dirty="0" smtClean="0">
                <a:solidFill>
                  <a:srgbClr val="0000FF"/>
                </a:solidFill>
              </a:rPr>
              <a:t>«Лингвистические  особенности русского, английского и немецкого языков»</a:t>
            </a: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2285992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The integrated lesson on the theme</a:t>
            </a:r>
          </a:p>
          <a:p>
            <a:r>
              <a:rPr lang="en-US" sz="4000" b="1" dirty="0" smtClean="0"/>
              <a:t>«Linguistic features </a:t>
            </a:r>
            <a:r>
              <a:rPr lang="en-US" sz="4000" b="1" dirty="0"/>
              <a:t>of </a:t>
            </a:r>
            <a:r>
              <a:rPr lang="en-US" sz="4000" b="1" dirty="0" smtClean="0"/>
              <a:t>Russian</a:t>
            </a:r>
            <a:r>
              <a:rPr lang="ru-RU" sz="4000" b="1" dirty="0" smtClean="0"/>
              <a:t>,</a:t>
            </a:r>
            <a:r>
              <a:rPr lang="en-US" sz="4000" b="1" dirty="0" smtClean="0"/>
              <a:t> English and</a:t>
            </a:r>
            <a:r>
              <a:rPr lang="ru-RU" sz="4000" b="1" dirty="0" smtClean="0"/>
              <a:t> </a:t>
            </a:r>
            <a:r>
              <a:rPr lang="en-US" sz="4000" b="1" dirty="0" smtClean="0"/>
              <a:t>German languages»</a:t>
            </a:r>
            <a:endParaRPr lang="ru-RU" sz="4000" b="1" dirty="0" smtClean="0"/>
          </a:p>
          <a:p>
            <a:pPr algn="ctr"/>
            <a:r>
              <a:rPr lang="en-US" sz="4000" b="1" dirty="0" smtClean="0">
                <a:solidFill>
                  <a:schemeClr val="tx2"/>
                </a:solidFill>
              </a:rPr>
              <a:t>Die </a:t>
            </a:r>
            <a:r>
              <a:rPr lang="en-US" sz="4000" b="1" dirty="0" err="1" smtClean="0">
                <a:solidFill>
                  <a:schemeClr val="tx2"/>
                </a:solidFill>
              </a:rPr>
              <a:t>integrierte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err="1" smtClean="0">
                <a:solidFill>
                  <a:schemeClr val="tx2"/>
                </a:solidFill>
              </a:rPr>
              <a:t>Stunde</a:t>
            </a:r>
            <a:endParaRPr lang="ru-RU" sz="40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tx2"/>
                </a:solidFill>
              </a:rPr>
              <a:t>«</a:t>
            </a:r>
            <a:r>
              <a:rPr lang="de-DE" sz="4000" b="1" dirty="0" smtClean="0">
                <a:solidFill>
                  <a:schemeClr val="tx2"/>
                </a:solidFill>
              </a:rPr>
              <a:t>Die </a:t>
            </a: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</a:rPr>
              <a:t>linguistisch</a:t>
            </a:r>
            <a:r>
              <a:rPr lang="de-DE" sz="4000" b="1" dirty="0" smtClean="0">
                <a:solidFill>
                  <a:schemeClr val="tx2"/>
                </a:solidFill>
              </a:rPr>
              <a:t> Besonderheiten der russischen, englischen und deutschen Sprachen</a:t>
            </a:r>
            <a:r>
              <a:rPr lang="ru-RU" sz="4000" b="1" dirty="0" smtClean="0">
                <a:solidFill>
                  <a:schemeClr val="tx2"/>
                </a:solidFill>
              </a:rPr>
              <a:t>»</a:t>
            </a:r>
            <a:endParaRPr lang="ru-RU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Урок - исследование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Цель ?</a:t>
            </a:r>
            <a:endParaRPr lang="en-US" sz="4800" b="1" dirty="0" smtClean="0"/>
          </a:p>
          <a:p>
            <a:r>
              <a:rPr lang="ru-RU" sz="4800" b="1" dirty="0" smtClean="0"/>
              <a:t>Задачи?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Рефлексия</a:t>
            </a:r>
            <a:r>
              <a:rPr lang="en-US" sz="4000" b="1" dirty="0" smtClean="0"/>
              <a:t> </a:t>
            </a:r>
            <a:r>
              <a:rPr lang="ru-RU" sz="4000" b="1" dirty="0" smtClean="0"/>
              <a:t>в течение урока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228600" algn="ctr"/>
            <a:r>
              <a:rPr lang="ru-RU" sz="7200" b="1" dirty="0" smtClean="0">
                <a:solidFill>
                  <a:srgbClr val="0000FF"/>
                </a:solidFill>
                <a:ea typeface="Calibri"/>
                <a:cs typeface="Times New Roman"/>
              </a:rPr>
              <a:t>Плюс +</a:t>
            </a:r>
          </a:p>
          <a:p>
            <a:pPr marL="228600" indent="-228600" algn="ctr"/>
            <a:r>
              <a:rPr lang="ru-RU" sz="7200" b="1" dirty="0" smtClean="0">
                <a:solidFill>
                  <a:srgbClr val="0000FF"/>
                </a:solidFill>
                <a:ea typeface="Calibri"/>
                <a:cs typeface="Times New Roman"/>
              </a:rPr>
              <a:t>Минус –</a:t>
            </a:r>
          </a:p>
          <a:p>
            <a:pPr marL="228600" indent="-228600" algn="ctr"/>
            <a:r>
              <a:rPr lang="ru-RU" sz="7200" b="1" dirty="0" smtClean="0">
                <a:solidFill>
                  <a:srgbClr val="0000FF"/>
                </a:solidFill>
                <a:ea typeface="Calibri"/>
                <a:cs typeface="Times New Roman"/>
              </a:rPr>
              <a:t>Интересно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60648"/>
            <a:ext cx="5292080" cy="68580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Карл V, римский император, говаривал, что испанским языком с Богом, французским с друзьями, немецким с неприятелями, итальянским с женским полом говорить прилично. Но если бы он российскому языку был искусен, то, конечно, к тому присовокупил бы, что им со всеми оными говорить пристойно. Ибо нашел бы в нем великолепие </a:t>
            </a:r>
            <a:r>
              <a:rPr lang="ru-RU" sz="2400" b="1" dirty="0" err="1" smtClean="0">
                <a:solidFill>
                  <a:srgbClr val="0000FF"/>
                </a:solidFill>
              </a:rPr>
              <a:t>испанскаго</a:t>
            </a:r>
            <a:r>
              <a:rPr lang="ru-RU" sz="2400" b="1" dirty="0" smtClean="0">
                <a:solidFill>
                  <a:srgbClr val="0000FF"/>
                </a:solidFill>
              </a:rPr>
              <a:t>,</a:t>
            </a:r>
            <a:r>
              <a:rPr lang="ru-RU" sz="2400" b="1" dirty="0" smtClean="0"/>
              <a:t> живость </a:t>
            </a:r>
            <a:r>
              <a:rPr lang="ru-RU" sz="2400" b="1" dirty="0" err="1" smtClean="0">
                <a:solidFill>
                  <a:srgbClr val="0000FF"/>
                </a:solidFill>
              </a:rPr>
              <a:t>французскаго</a:t>
            </a:r>
            <a:r>
              <a:rPr lang="ru-RU" sz="2400" b="1" dirty="0" smtClean="0">
                <a:solidFill>
                  <a:srgbClr val="0000FF"/>
                </a:solidFill>
              </a:rPr>
              <a:t>,</a:t>
            </a:r>
            <a:r>
              <a:rPr lang="ru-RU" sz="2400" b="1" dirty="0" smtClean="0"/>
              <a:t> крепость </a:t>
            </a:r>
            <a:r>
              <a:rPr lang="ru-RU" sz="2400" b="1" dirty="0" err="1" smtClean="0">
                <a:solidFill>
                  <a:srgbClr val="0000FF"/>
                </a:solidFill>
              </a:rPr>
              <a:t>немецкаго</a:t>
            </a:r>
            <a:r>
              <a:rPr 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sz="2400" b="1" dirty="0" smtClean="0"/>
              <a:t>нежность </a:t>
            </a:r>
            <a:r>
              <a:rPr lang="ru-RU" sz="2400" b="1" dirty="0" err="1" smtClean="0">
                <a:solidFill>
                  <a:srgbClr val="0000FF"/>
                </a:solidFill>
              </a:rPr>
              <a:t>итальянскаго</a:t>
            </a:r>
            <a:r>
              <a:rPr lang="ru-RU" sz="2400" b="1" dirty="0" smtClean="0">
                <a:solidFill>
                  <a:srgbClr val="0000FF"/>
                </a:solidFill>
              </a:rPr>
              <a:t>,</a:t>
            </a:r>
            <a:r>
              <a:rPr lang="ru-RU" sz="2400" b="1" dirty="0" smtClean="0"/>
              <a:t> сверх того богатство и сильную в изображениях краткость </a:t>
            </a:r>
            <a:r>
              <a:rPr lang="ru-RU" sz="2400" b="1" dirty="0" err="1" smtClean="0">
                <a:solidFill>
                  <a:srgbClr val="0000FF"/>
                </a:solidFill>
              </a:rPr>
              <a:t>греческаго</a:t>
            </a:r>
            <a:r>
              <a:rPr lang="ru-RU" sz="2400" b="1" dirty="0" smtClean="0"/>
              <a:t> и </a:t>
            </a:r>
            <a:r>
              <a:rPr lang="ru-RU" sz="2400" b="1" dirty="0" err="1" smtClean="0">
                <a:solidFill>
                  <a:srgbClr val="0000FF"/>
                </a:solidFill>
              </a:rPr>
              <a:t>латинскаго</a:t>
            </a:r>
            <a:r>
              <a:rPr lang="ru-RU" sz="2400" b="1" dirty="0" smtClean="0"/>
              <a:t> языка.</a:t>
            </a:r>
            <a:endParaRPr lang="ru-RU" sz="2400" b="1" dirty="0"/>
          </a:p>
        </p:txBody>
      </p:sp>
      <p:pic>
        <p:nvPicPr>
          <p:cNvPr id="4" name="Содержимое 3" descr="234164.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1287" r="30625"/>
          <a:stretch>
            <a:fillRect/>
          </a:stretch>
        </p:blipFill>
        <p:spPr>
          <a:xfrm>
            <a:off x="-324544" y="548680"/>
            <a:ext cx="3710662" cy="458112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Разгадай ребус</a:t>
            </a:r>
            <a:endParaRPr lang="ru-RU" sz="6000" b="1" dirty="0"/>
          </a:p>
        </p:txBody>
      </p:sp>
      <p:pic>
        <p:nvPicPr>
          <p:cNvPr id="4" name="Содержимое 3" descr="7.JPG"/>
          <p:cNvPicPr>
            <a:picLocks noGrp="1"/>
          </p:cNvPicPr>
          <p:nvPr>
            <p:ph idx="1"/>
          </p:nvPr>
        </p:nvPicPr>
        <p:blipFill>
          <a:blip r:embed="rId2" cstate="print"/>
          <a:srcRect l="4418" t="23471" r="7795" b="24655"/>
          <a:stretch>
            <a:fillRect/>
          </a:stretch>
        </p:blipFill>
        <p:spPr>
          <a:xfrm>
            <a:off x="1" y="1268761"/>
            <a:ext cx="4283968" cy="259228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20710" t="56580" r="18129" b="12096"/>
          <a:stretch>
            <a:fillRect/>
          </a:stretch>
        </p:blipFill>
        <p:spPr bwMode="auto">
          <a:xfrm>
            <a:off x="3635896" y="3284984"/>
            <a:ext cx="55081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 l="18933" t="32105" r="24630" b="32880"/>
          <a:stretch>
            <a:fillRect/>
          </a:stretch>
        </p:blipFill>
        <p:spPr bwMode="auto">
          <a:xfrm>
            <a:off x="0" y="5345723"/>
            <a:ext cx="3696286" cy="151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 l="45435" t="32368" r="20120" b="37632"/>
          <a:stretch>
            <a:fillRect/>
          </a:stretch>
        </p:blipFill>
        <p:spPr bwMode="auto">
          <a:xfrm>
            <a:off x="3707904" y="5409170"/>
            <a:ext cx="2959086" cy="144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 l="33662" t="32952" r="28634" b="34761"/>
          <a:stretch>
            <a:fillRect/>
          </a:stretch>
        </p:blipFill>
        <p:spPr bwMode="auto">
          <a:xfrm>
            <a:off x="4572000" y="1268760"/>
            <a:ext cx="435597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 l="33662" t="32952" r="28634" b="34761"/>
          <a:stretch>
            <a:fillRect/>
          </a:stretch>
        </p:blipFill>
        <p:spPr bwMode="auto">
          <a:xfrm>
            <a:off x="4724400" y="1421160"/>
            <a:ext cx="435597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3088</TotalTime>
  <Words>1084</Words>
  <Application>Microsoft Office PowerPoint</Application>
  <PresentationFormat>Экран (4:3)</PresentationFormat>
  <Paragraphs>198</Paragraphs>
  <Slides>39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Calibri</vt:lpstr>
      <vt:lpstr>Times New Roman</vt:lpstr>
      <vt:lpstr>Тема Office</vt:lpstr>
      <vt:lpstr>Интегрированный урок «Лингвистические особенности русского, английского и немецкого языков. Сходства и различия»</vt:lpstr>
      <vt:lpstr>Презентация PowerPoint</vt:lpstr>
      <vt:lpstr>Интеграция</vt:lpstr>
      <vt:lpstr>Презентация PowerPoint</vt:lpstr>
      <vt:lpstr>     Интегрированный урок   «Лингвистические  особенности русского, английского и немецкого языков»          </vt:lpstr>
      <vt:lpstr>Урок - исследование</vt:lpstr>
      <vt:lpstr>Рефлексия в течение урока</vt:lpstr>
      <vt:lpstr>Карл V, римский император, говаривал, что испанским языком с Богом, французским с друзьями, немецким с неприятелями, итальянским с женским полом говорить прилично. Но если бы он российскому языку был искусен, то, конечно, к тому присовокупил бы, что им со всеми оными говорить пристойно. Ибо нашел бы в нем великолепие испанскаго, живость французскаго, крепость немецкаго, нежность итальянскаго, сверх того богатство и сильную в изображениях краткость греческаго и латинскаго языка.</vt:lpstr>
      <vt:lpstr>Разгадай ребус</vt:lpstr>
      <vt:lpstr>ОРФОЭПИЯ</vt:lpstr>
      <vt:lpstr>Согласные звуки</vt:lpstr>
      <vt:lpstr>Презентация PowerPoint</vt:lpstr>
      <vt:lpstr>Лексикология и фразеология</vt:lpstr>
      <vt:lpstr>Презентация PowerPoint</vt:lpstr>
      <vt:lpstr>Презентация PowerPoint</vt:lpstr>
      <vt:lpstr>Презентация PowerPoint</vt:lpstr>
      <vt:lpstr>Знаете ли вы слова, которые на трех языках звучат одинаково? Почему?</vt:lpstr>
      <vt:lpstr>Лексическая работа.  Узнал сам – поделись с товарищем. </vt:lpstr>
      <vt:lpstr>«Грамотеи»</vt:lpstr>
      <vt:lpstr>Фразеологическое лото</vt:lpstr>
      <vt:lpstr>Презентация PowerPoint</vt:lpstr>
      <vt:lpstr>Морфология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Синтаксис</vt:lpstr>
      <vt:lpstr>on the box – на коробке auf der Schachtel</vt:lpstr>
      <vt:lpstr>above the box – над коробкой über der Schachtel</vt:lpstr>
      <vt:lpstr>between the boxes – между коробками zwischen den Schachteln</vt:lpstr>
      <vt:lpstr>under the table – под столом unter dem Tisch</vt:lpstr>
      <vt:lpstr>near the table – около стола neben dem Tisch</vt:lpstr>
      <vt:lpstr>in the table – в столе in dem Tisch</vt:lpstr>
      <vt:lpstr>behind the box – позади коробки    hinter der Schachtel -</vt:lpstr>
      <vt:lpstr>Прочитайте предложения. Обратите внимание на различный порядок слов в русских и английских предложениях: </vt:lpstr>
      <vt:lpstr>Презентация PowerPoint</vt:lpstr>
      <vt:lpstr>Рефлексия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по теме  «Грамматические особенности русского и английского языков</dc:title>
  <dc:creator>а</dc:creator>
  <cp:lastModifiedBy>Admin</cp:lastModifiedBy>
  <cp:revision>224</cp:revision>
  <dcterms:created xsi:type="dcterms:W3CDTF">2010-11-05T04:39:43Z</dcterms:created>
  <dcterms:modified xsi:type="dcterms:W3CDTF">2019-11-25T11:20:48Z</dcterms:modified>
</cp:coreProperties>
</file>